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48"/>
  </p:notesMasterIdLst>
  <p:sldIdLst>
    <p:sldId id="256" r:id="rId2"/>
    <p:sldId id="303" r:id="rId3"/>
    <p:sldId id="298" r:id="rId4"/>
    <p:sldId id="299" r:id="rId5"/>
    <p:sldId id="300" r:id="rId6"/>
    <p:sldId id="302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2" r:id="rId25"/>
    <p:sldId id="324" r:id="rId26"/>
    <p:sldId id="325" r:id="rId27"/>
    <p:sldId id="326" r:id="rId28"/>
    <p:sldId id="331" r:id="rId29"/>
    <p:sldId id="333" r:id="rId30"/>
    <p:sldId id="334" r:id="rId31"/>
    <p:sldId id="358" r:id="rId32"/>
    <p:sldId id="359" r:id="rId33"/>
    <p:sldId id="360" r:id="rId34"/>
    <p:sldId id="335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94660"/>
  </p:normalViewPr>
  <p:slideViewPr>
    <p:cSldViewPr>
      <p:cViewPr varScale="1">
        <p:scale>
          <a:sx n="68" d="100"/>
          <a:sy n="68" d="100"/>
        </p:scale>
        <p:origin x="119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-2056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3/15/2018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1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3/15/2018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68CB3A0-8F23-4335-BA18-2F858D2F9CEA}" type="datetimeFigureOut">
              <a:rPr lang="en-US" smtClean="0"/>
              <a:pPr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3/15/2018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3/15/2018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68CB3A0-8F23-4335-BA18-2F858D2F9CEA}" type="datetimeFigureOut">
              <a:rPr lang="en-US" smtClean="0"/>
              <a:pPr/>
              <a:t>3/15/2018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B3A0-8F23-4335-BA18-2F858D2F9CEA}" type="datetimeFigureOut">
              <a:rPr lang="en-US" smtClean="0"/>
              <a:pPr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68CB3A0-8F23-4335-BA18-2F858D2F9CEA}" type="datetimeFigureOut">
              <a:rPr lang="en-US" smtClean="0"/>
              <a:pPr/>
              <a:t>3/15/2018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68CB3A0-8F23-4335-BA18-2F858D2F9CEA}" type="datetimeFigureOut">
              <a:rPr lang="en-US" smtClean="0"/>
              <a:pPr/>
              <a:t>3/15/2018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0.emf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86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7.png"/><Relationship Id="rId5" Type="http://schemas.openxmlformats.org/officeDocument/2006/relationships/image" Target="../media/image94.emf"/><Relationship Id="rId4" Type="http://schemas.openxmlformats.org/officeDocument/2006/relationships/image" Target="../media/image93.png"/><Relationship Id="rId9" Type="http://schemas.openxmlformats.org/officeDocument/2006/relationships/image" Target="../media/image9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6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5.w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5257800"/>
            <a:ext cx="6477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4. Electrostatics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7e Applied EM by Ulaby and </a:t>
            </a:r>
            <a:r>
              <a:rPr lang="en-US" dirty="0" err="1"/>
              <a:t>Ravaioli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1494" y="0"/>
            <a:ext cx="6981012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221355" cy="182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2209800"/>
            <a:ext cx="52444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8724" y="76199"/>
            <a:ext cx="3685276" cy="670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229600" y="6412468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4681314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4184" y="76200"/>
            <a:ext cx="3685276" cy="670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066234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0479" y="2133600"/>
            <a:ext cx="402352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4-5 cont.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9199"/>
            <a:ext cx="4724400" cy="4813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5263" y="2057400"/>
            <a:ext cx="4182537" cy="4435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Gauss’s Law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5800" y="15240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of the divergence theorem gives: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44618"/>
            <a:ext cx="3581400" cy="73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743200"/>
            <a:ext cx="2362200" cy="63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" y="3402725"/>
            <a:ext cx="4152900" cy="3389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74029" y="1981200"/>
            <a:ext cx="4517571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Applying Gauss’s Law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3011269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Construct an imaginary Gaussian cylinder of radius </a:t>
            </a:r>
            <a:r>
              <a:rPr lang="en-US" i="1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 and height </a:t>
            </a:r>
            <a:r>
              <a:rPr lang="en-US" i="1" dirty="0" err="1">
                <a:solidFill>
                  <a:srgbClr val="FF0000"/>
                </a:solidFill>
              </a:rPr>
              <a:t>h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148463"/>
            <a:ext cx="3505200" cy="113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32666"/>
            <a:ext cx="4572000" cy="1363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113" y="3792592"/>
            <a:ext cx="3214687" cy="298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77242" y="1219200"/>
            <a:ext cx="466675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3649885"/>
            <a:ext cx="4481513" cy="320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000496" y="6143644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Calculate </a:t>
            </a:r>
            <a:r>
              <a:rPr lang="en-US" altLang="zh-CN" dirty="0" err="1">
                <a:solidFill>
                  <a:srgbClr val="FF0000"/>
                </a:solidFill>
              </a:rPr>
              <a:t>div</a:t>
            </a:r>
            <a:r>
              <a:rPr lang="en-US" altLang="zh-CN" b="1" i="1" dirty="0" err="1">
                <a:solidFill>
                  <a:srgbClr val="FF0000"/>
                </a:solidFill>
              </a:rPr>
              <a:t>E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714480" y="3000372"/>
            <a:ext cx="157163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785918" y="3643314"/>
            <a:ext cx="121444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71802" y="3714752"/>
            <a:ext cx="2143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 is constant and normal or tangential to the surface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5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Scalar Potential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7751" y="1524000"/>
            <a:ext cx="38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Minimum force needed to move charge against 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 field: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25" y="1676236"/>
            <a:ext cx="4422775" cy="457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9" y="2438400"/>
            <a:ext cx="4417881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2286000"/>
            <a:ext cx="4724400" cy="4318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椭圆 7"/>
          <p:cNvSpPr/>
          <p:nvPr/>
        </p:nvSpPr>
        <p:spPr>
          <a:xfrm>
            <a:off x="6429388" y="6000768"/>
            <a:ext cx="214314" cy="571504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Scalar Potential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4231" y="2559233"/>
            <a:ext cx="4386925" cy="3012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 t="54537"/>
          <a:stretch>
            <a:fillRect/>
          </a:stretch>
        </p:blipFill>
        <p:spPr bwMode="auto">
          <a:xfrm>
            <a:off x="500034" y="3500438"/>
            <a:ext cx="3330575" cy="1012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 t="64652"/>
          <a:stretch>
            <a:fillRect/>
          </a:stretch>
        </p:blipFill>
        <p:spPr bwMode="auto">
          <a:xfrm>
            <a:off x="214282" y="6000768"/>
            <a:ext cx="4901535" cy="7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0" y="1500174"/>
            <a:ext cx="53578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i="1" dirty="0"/>
              <a:t>potential difference </a:t>
            </a:r>
            <a:r>
              <a:rPr lang="en-US" dirty="0"/>
              <a:t>corresponding to moving a point</a:t>
            </a:r>
            <a:br>
              <a:rPr lang="en-US" dirty="0"/>
            </a:br>
            <a:r>
              <a:rPr lang="en-US" dirty="0"/>
              <a:t>charge from point </a:t>
            </a:r>
            <a:r>
              <a:rPr lang="en-US" i="1" dirty="0"/>
              <a:t>P</a:t>
            </a:r>
            <a:r>
              <a:rPr lang="en-US" dirty="0"/>
              <a:t>1 to point </a:t>
            </a:r>
            <a:r>
              <a:rPr lang="en-US" i="1" dirty="0"/>
              <a:t>P</a:t>
            </a:r>
            <a:r>
              <a:rPr lang="en-US" dirty="0"/>
              <a:t>2 is obtained by</a:t>
            </a:r>
            <a:br>
              <a:rPr lang="en-US" dirty="0"/>
            </a:br>
            <a:r>
              <a:rPr lang="en-US" dirty="0"/>
              <a:t>integrating Eq. (4.37) </a:t>
            </a:r>
            <a:r>
              <a:rPr lang="en-US" i="1" dirty="0">
                <a:solidFill>
                  <a:srgbClr val="FF0000"/>
                </a:solidFill>
              </a:rPr>
              <a:t>along any path</a:t>
            </a:r>
            <a:r>
              <a:rPr lang="en-US" i="1" dirty="0"/>
              <a:t> </a:t>
            </a:r>
            <a:r>
              <a:rPr lang="en-US" dirty="0"/>
              <a:t>between them</a:t>
            </a:r>
            <a:endParaRPr lang="zh-CN" alt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 l="23594" r="22783" b="61503"/>
          <a:stretch>
            <a:fillRect/>
          </a:stretch>
        </p:blipFill>
        <p:spPr bwMode="auto">
          <a:xfrm>
            <a:off x="1285852" y="2571744"/>
            <a:ext cx="178595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 l="13117" t="3535" r="12552" b="57581"/>
          <a:stretch>
            <a:fillRect/>
          </a:stretch>
        </p:blipFill>
        <p:spPr bwMode="auto">
          <a:xfrm>
            <a:off x="642910" y="5072074"/>
            <a:ext cx="3643338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圆角矩形 9"/>
          <p:cNvSpPr/>
          <p:nvPr/>
        </p:nvSpPr>
        <p:spPr>
          <a:xfrm>
            <a:off x="2143108" y="5214950"/>
            <a:ext cx="1285884" cy="2857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Potential Due to Charges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3657600"/>
            <a:ext cx="434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electric circuits, we usually select a convenient node that we call ground and assign it zero reference voltage.  In free space and material media, we choose infinity as reference with </a:t>
            </a:r>
            <a:r>
              <a:rPr lang="en-US" i="1" dirty="0">
                <a:solidFill>
                  <a:srgbClr val="FF0000"/>
                </a:solidFill>
              </a:rPr>
              <a:t>V </a:t>
            </a:r>
            <a:r>
              <a:rPr lang="en-US" dirty="0">
                <a:solidFill>
                  <a:srgbClr val="FF0000"/>
                </a:solidFill>
              </a:rPr>
              <a:t>= 0. Hence, at a point 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1828800"/>
            <a:ext cx="341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 point charge, </a:t>
            </a:r>
            <a:r>
              <a:rPr lang="en-US" i="1" dirty="0">
                <a:solidFill>
                  <a:srgbClr val="FF0000"/>
                </a:solidFill>
              </a:rPr>
              <a:t>V</a:t>
            </a:r>
            <a:r>
              <a:rPr lang="en-US" dirty="0">
                <a:solidFill>
                  <a:srgbClr val="FF0000"/>
                </a:solidFill>
              </a:rPr>
              <a:t> at range </a:t>
            </a:r>
            <a:r>
              <a:rPr lang="en-US" i="1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 is: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05400" y="3886200"/>
            <a:ext cx="335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continuous charge distributions: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60530"/>
            <a:ext cx="3048000" cy="203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410201"/>
            <a:ext cx="3048000" cy="1018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362201"/>
            <a:ext cx="4572000" cy="763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6786" y="4419600"/>
            <a:ext cx="4727214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</a:t>
            </a:r>
            <a:r>
              <a:rPr lang="en-US" b="1" dirty="0"/>
              <a:t>E</a:t>
            </a:r>
            <a:r>
              <a:rPr lang="en-US" dirty="0"/>
              <a:t> to </a:t>
            </a:r>
            <a:r>
              <a:rPr lang="en-US" i="1" dirty="0"/>
              <a:t>V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1613" y="1600200"/>
            <a:ext cx="622073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 l="37151" t="40839" r="37709" b="50086"/>
          <a:stretch>
            <a:fillRect/>
          </a:stretch>
        </p:blipFill>
        <p:spPr bwMode="auto">
          <a:xfrm>
            <a:off x="5929322" y="2428868"/>
            <a:ext cx="1843830" cy="40972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1357290" y="5500702"/>
            <a:ext cx="6215106" cy="10001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 Overview</a:t>
            </a:r>
          </a:p>
        </p:txBody>
      </p:sp>
      <p:pic>
        <p:nvPicPr>
          <p:cNvPr id="4" name="Content Placeholder 3" descr="ch4p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03" b="-11803"/>
          <a:stretch>
            <a:fillRect/>
          </a:stretch>
        </p:blipFill>
        <p:spPr>
          <a:xfrm>
            <a:off x="304800" y="1600200"/>
            <a:ext cx="8567980" cy="4724400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81000"/>
            <a:ext cx="8915400" cy="69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1600200"/>
            <a:ext cx="498232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2513" y="1600200"/>
            <a:ext cx="36928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458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8915400" cy="69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43800" y="381000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(cont.)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752600"/>
            <a:ext cx="253745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99" y="2286000"/>
            <a:ext cx="497168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5638800"/>
            <a:ext cx="4419600" cy="68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92513" y="1676400"/>
            <a:ext cx="36928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Poisson’s &amp; Laplace’s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89" y="1981200"/>
            <a:ext cx="25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the absence of charges: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866" y="914400"/>
            <a:ext cx="4604309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438400"/>
            <a:ext cx="3762375" cy="409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Conduction Current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2895600"/>
            <a:ext cx="3455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Conduction current density: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74064"/>
            <a:ext cx="4684713" cy="71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445728"/>
            <a:ext cx="4012692" cy="440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4419600"/>
            <a:ext cx="4724400" cy="69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3201" y="1676400"/>
            <a:ext cx="4174599" cy="4038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24400" y="57150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 how wide the range is, over 24 orders of magnitude 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rot="16200000" flipH="1">
            <a:off x="785786" y="3786190"/>
            <a:ext cx="285752" cy="2857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00100" y="3929066"/>
            <a:ext cx="17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Conductivity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1472" y="5286388"/>
            <a:ext cx="3357586" cy="1384995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Constitutive Parameters</a:t>
            </a:r>
            <a:endParaRPr lang="en-US" altLang="zh-CN" sz="20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Electric permittivity </a:t>
            </a:r>
            <a:r>
              <a:rPr lang="el-GR" altLang="zh-CN" sz="20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ε</a:t>
            </a:r>
            <a:endParaRPr lang="en-US" altLang="zh-CN" sz="20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Magnetic permeability </a:t>
            </a:r>
            <a:r>
              <a:rPr lang="el-GR" altLang="zh-CN" sz="20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μ</a:t>
            </a:r>
            <a:endParaRPr lang="en-US" altLang="zh-CN" sz="20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Conductivity </a:t>
            </a:r>
            <a:r>
              <a:rPr lang="el-GR" altLang="zh-CN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σ</a:t>
            </a:r>
            <a:endParaRPr lang="zh-CN" altLang="en-US" sz="20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allAtOnce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Conductivity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8800" y="1752600"/>
            <a:ext cx="3276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ym typeface="Symbol"/>
              </a:rPr>
              <a:t></a:t>
            </a:r>
            <a:r>
              <a:rPr lang="en-US" baseline="-25000" dirty="0" err="1"/>
              <a:t>ve</a:t>
            </a:r>
            <a:r>
              <a:rPr lang="en-US" dirty="0"/>
              <a:t> = volume charge density of         	electrons</a:t>
            </a:r>
          </a:p>
          <a:p>
            <a:r>
              <a:rPr lang="en-US" i="1" dirty="0">
                <a:sym typeface="Symbol"/>
              </a:rPr>
              <a:t></a:t>
            </a:r>
            <a:r>
              <a:rPr lang="en-US" baseline="-25000" dirty="0"/>
              <a:t>he</a:t>
            </a:r>
            <a:r>
              <a:rPr lang="en-US" dirty="0"/>
              <a:t> = volume charge density of 	holes</a:t>
            </a:r>
          </a:p>
          <a:p>
            <a:r>
              <a:rPr lang="en-US" i="1" dirty="0">
                <a:sym typeface="Symbol"/>
              </a:rPr>
              <a:t></a:t>
            </a:r>
            <a:r>
              <a:rPr lang="en-US" baseline="-25000" dirty="0"/>
              <a:t>e</a:t>
            </a:r>
            <a:r>
              <a:rPr lang="en-US" dirty="0"/>
              <a:t> = electron mobility</a:t>
            </a:r>
          </a:p>
          <a:p>
            <a:r>
              <a:rPr lang="en-US" i="1" dirty="0">
                <a:sym typeface="Symbol"/>
              </a:rPr>
              <a:t></a:t>
            </a:r>
            <a:r>
              <a:rPr lang="en-US" baseline="-25000" dirty="0"/>
              <a:t>h</a:t>
            </a:r>
            <a:r>
              <a:rPr lang="en-US" dirty="0"/>
              <a:t> = hole mobility</a:t>
            </a:r>
          </a:p>
          <a:p>
            <a:r>
              <a:rPr lang="en-US" i="1" dirty="0"/>
              <a:t>N</a:t>
            </a:r>
            <a:r>
              <a:rPr lang="en-US" baseline="-25000" dirty="0"/>
              <a:t>e</a:t>
            </a:r>
            <a:r>
              <a:rPr lang="en-US" dirty="0"/>
              <a:t> = number of electrons per unit 	volume</a:t>
            </a:r>
          </a:p>
          <a:p>
            <a:r>
              <a:rPr lang="en-US" i="1" dirty="0" err="1"/>
              <a:t>N</a:t>
            </a:r>
            <a:r>
              <a:rPr lang="en-US" baseline="-25000" dirty="0" err="1"/>
              <a:t>h</a:t>
            </a:r>
            <a:r>
              <a:rPr lang="en-US" dirty="0"/>
              <a:t> = number of holes per unit 	volume</a:t>
            </a:r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238" y="1627095"/>
            <a:ext cx="5218112" cy="4975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5105400"/>
            <a:ext cx="3403092" cy="37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10200" y="4114800"/>
            <a:ext cx="2429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any conductor:</a:t>
            </a:r>
          </a:p>
        </p:txBody>
      </p:sp>
      <p:pic>
        <p:nvPicPr>
          <p:cNvPr id="276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021" y="2428868"/>
            <a:ext cx="5003483" cy="4316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 t="31466"/>
          <a:stretch>
            <a:fillRect/>
          </a:stretch>
        </p:blipFill>
        <p:spPr bwMode="auto">
          <a:xfrm>
            <a:off x="4343400" y="1214422"/>
            <a:ext cx="4724400" cy="2136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7825" y="4724400"/>
            <a:ext cx="3228975" cy="111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28600" y="1905000"/>
            <a:ext cx="203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Longitudinal Resistor</a:t>
            </a:r>
          </a:p>
        </p:txBody>
      </p:sp>
      <p:sp>
        <p:nvSpPr>
          <p:cNvPr id="9" name="Rectangle 8"/>
          <p:cNvSpPr/>
          <p:nvPr/>
        </p:nvSpPr>
        <p:spPr>
          <a:xfrm>
            <a:off x="5410200" y="4114800"/>
            <a:ext cx="2362200" cy="46166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22927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457200"/>
            <a:ext cx="4146550" cy="168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1999" y="2362200"/>
            <a:ext cx="4572001" cy="290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800600" y="4692848"/>
            <a:ext cx="26670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0" y="55626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G’=0 if the insulating material is air or a perfect dielectric with zero conductivity.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Joule’s Law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524000"/>
            <a:ext cx="41909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power dissipated in a volume containing electric field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  <a:r>
              <a:rPr lang="en-US" sz="2400" dirty="0">
                <a:solidFill>
                  <a:srgbClr val="FF0000"/>
                </a:solidFill>
              </a:rPr>
              <a:t> and current density </a:t>
            </a:r>
            <a:r>
              <a:rPr lang="en-US" sz="2400" b="1" dirty="0">
                <a:solidFill>
                  <a:srgbClr val="FF0000"/>
                </a:solidFill>
              </a:rPr>
              <a:t>J</a:t>
            </a:r>
            <a:r>
              <a:rPr lang="en-US" sz="2400" dirty="0">
                <a:solidFill>
                  <a:srgbClr val="FF0000"/>
                </a:solidFill>
              </a:rPr>
              <a:t> is: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4796135"/>
            <a:ext cx="4639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resistor, Joule’s law reduces to: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2057400"/>
            <a:ext cx="2645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coaxial cable: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836156"/>
            <a:ext cx="4546600" cy="99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486400"/>
            <a:ext cx="21812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2743200"/>
            <a:ext cx="2771775" cy="33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Dielectric Materials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87512"/>
            <a:ext cx="4196047" cy="478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828799"/>
            <a:ext cx="4382583" cy="4420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Breakdown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336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400" y="3124200"/>
            <a:ext cx="2102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</a:rPr>
              <a:t>Electric Breakdown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33600"/>
            <a:ext cx="6339863" cy="547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750" y="3048000"/>
            <a:ext cx="7810500" cy="2957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Maxwell’s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752600"/>
            <a:ext cx="161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God said: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4348" y="5786454"/>
            <a:ext cx="261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And there was light!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3210" y="2514600"/>
            <a:ext cx="2516954" cy="253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7530" y="1738314"/>
            <a:ext cx="484407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4581025"/>
            <a:ext cx="3581400" cy="119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0556" y="6038878"/>
            <a:ext cx="4800600" cy="46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箭头连接符 9"/>
          <p:cNvCxnSpPr/>
          <p:nvPr/>
        </p:nvCxnSpPr>
        <p:spPr>
          <a:xfrm rot="5400000" flipH="1" flipV="1">
            <a:off x="2250265" y="2321711"/>
            <a:ext cx="428628" cy="21431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71670" y="1785926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Charge density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rot="16200000" flipH="1">
            <a:off x="2107389" y="4964917"/>
            <a:ext cx="428628" cy="21431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43042" y="5286388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Current density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143813"/>
            <a:ext cx="8153400" cy="342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47244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0" y="5334814"/>
            <a:ext cx="2362200" cy="770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r="583"/>
          <a:stretch/>
        </p:blipFill>
        <p:spPr>
          <a:xfrm>
            <a:off x="428596" y="5286388"/>
            <a:ext cx="3935795" cy="911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76400" y="4839930"/>
                <a:ext cx="1043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839930"/>
                <a:ext cx="104342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263" r="-584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114800" y="6211844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electric field is continuous</a:t>
            </a:r>
          </a:p>
        </p:txBody>
      </p:sp>
      <p:sp>
        <p:nvSpPr>
          <p:cNvPr id="9" name="椭圆 8"/>
          <p:cNvSpPr/>
          <p:nvPr/>
        </p:nvSpPr>
        <p:spPr>
          <a:xfrm>
            <a:off x="2857488" y="1357298"/>
            <a:ext cx="2714644" cy="228601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214414" y="6286520"/>
          <a:ext cx="122078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" name="公式" r:id="rId8" imgW="609480" imgH="203040" progId="Equation.3">
                  <p:embed/>
                </p:oleObj>
              </mc:Choice>
              <mc:Fallback>
                <p:oleObj name="公式" r:id="rId8" imgW="60948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4" y="6286520"/>
                        <a:ext cx="1220787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10" grpId="0" build="allAtOnce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4750306"/>
            <a:ext cx="2971800" cy="360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/>
          <a:srcRect l="15836" t="1875" r="17270" b="65312"/>
          <a:stretch>
            <a:fillRect/>
          </a:stretch>
        </p:blipFill>
        <p:spPr bwMode="auto">
          <a:xfrm>
            <a:off x="5143504" y="5286388"/>
            <a:ext cx="350046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6" y="5149441"/>
            <a:ext cx="4657500" cy="766301"/>
          </a:xfrm>
          <a:prstGeom prst="rect">
            <a:avLst/>
          </a:prstGeom>
        </p:spPr>
      </p:pic>
      <p:pic>
        <p:nvPicPr>
          <p:cNvPr id="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1143813"/>
            <a:ext cx="8153400" cy="342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4424" y="4634883"/>
                <a:ext cx="1043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424" y="4634883"/>
                <a:ext cx="104342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848" r="-584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/>
          <p:cNvSpPr/>
          <p:nvPr/>
        </p:nvSpPr>
        <p:spPr>
          <a:xfrm>
            <a:off x="5643570" y="1071546"/>
            <a:ext cx="2714644" cy="314327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357554" y="5929330"/>
            <a:ext cx="5715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electric flux density is discontinuous by the amount of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 charge density</a:t>
            </a:r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1071538" y="6143644"/>
          <a:ext cx="12715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name="公式" r:id="rId8" imgW="634680" imgH="241200" progId="Equation.3">
                  <p:embed/>
                </p:oleObj>
              </mc:Choice>
              <mc:Fallback>
                <p:oleObj name="公式" r:id="rId8" imgW="634680" imgH="241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6143644"/>
                        <a:ext cx="1271587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椭圆 11"/>
          <p:cNvSpPr/>
          <p:nvPr/>
        </p:nvSpPr>
        <p:spPr>
          <a:xfrm>
            <a:off x="7010416" y="2285992"/>
            <a:ext cx="1133484" cy="714380"/>
          </a:xfrm>
          <a:prstGeom prst="ellipse">
            <a:avLst/>
          </a:prstGeom>
          <a:solidFill>
            <a:srgbClr val="FFFF00">
              <a:alpha val="30000"/>
            </a:srgbClr>
          </a:solidFill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64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0" grpId="0" animBg="1"/>
      <p:bldP spid="11" grpId="0" build="allAtOnce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What about Volume Charge Density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42982"/>
          </a:xfrm>
        </p:spPr>
        <p:txBody>
          <a:bodyPr>
            <a:normAutofit/>
          </a:bodyPr>
          <a:lstStyle/>
          <a:p>
            <a:r>
              <a:rPr lang="en-US" altLang="zh-CN" dirty="0"/>
              <a:t>What about if volume charge density exist across the interface as shown below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1500166" y="3000372"/>
            <a:ext cx="1643074" cy="1143008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403306" y="3214686"/>
            <a:ext cx="3240000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1538" y="4286256"/>
            <a:ext cx="2571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Volume charge distribution with </a:t>
            </a:r>
            <a:r>
              <a:rPr lang="el-GR" altLang="zh-CN" sz="2400" i="1" dirty="0">
                <a:latin typeface="Times New Roman" pitchFamily="18" charset="0"/>
                <a:cs typeface="Times New Roman" pitchFamily="18" charset="0"/>
              </a:rPr>
              <a:t>ρ</a:t>
            </a:r>
            <a:r>
              <a:rPr lang="en-US" altLang="zh-CN" sz="2400" i="1" baseline="-25000" dirty="0">
                <a:latin typeface="Times New Roman" pitchFamily="18" charset="0"/>
                <a:cs typeface="Times New Roman" pitchFamily="18" charset="0"/>
              </a:rPr>
              <a:t>v</a:t>
            </a:r>
            <a:endParaRPr lang="zh-CN" altLang="en-US" sz="24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rot="5400000">
            <a:off x="1607323" y="3893347"/>
            <a:ext cx="428628" cy="35719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7158" y="2786058"/>
            <a:ext cx="12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Interface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4618038" y="2900363"/>
          <a:ext cx="3581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0" name="公式" r:id="rId4" imgW="1790640" imgH="228600" progId="Equation.3">
                  <p:embed/>
                </p:oleObj>
              </mc:Choice>
              <mc:Fallback>
                <p:oleObj name="公式" r:id="rId4" imgW="179064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8038" y="2900363"/>
                        <a:ext cx="35814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4500562" y="3571876"/>
          <a:ext cx="3911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1" name="公式" r:id="rId6" imgW="1955520" imgH="228600" progId="Equation.3">
                  <p:embed/>
                </p:oleObj>
              </mc:Choice>
              <mc:Fallback>
                <p:oleObj name="公式" r:id="rId6" imgW="195552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2" y="3571876"/>
                        <a:ext cx="39116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143372" y="4429132"/>
            <a:ext cx="4286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So volume charge distribution does not induce discontinuity of 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42852"/>
            <a:ext cx="4400550" cy="3223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3429000"/>
            <a:ext cx="442341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907" y="3657623"/>
            <a:ext cx="44291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32076" y="142852"/>
            <a:ext cx="4069080" cy="312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Boundary Conditions</a:t>
            </a:r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55" y="1571612"/>
            <a:ext cx="8429625" cy="379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2910" y="5572140"/>
            <a:ext cx="792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Remember </a:t>
            </a:r>
            <a:r>
              <a:rPr lang="en-US" sz="2000" b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FF0000"/>
                </a:solidFill>
              </a:rPr>
              <a:t> = 0 in a good conductor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5786" y="1571612"/>
            <a:ext cx="6471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Net electric field inside a conductor is zero</a:t>
            </a:r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47" y="2743200"/>
            <a:ext cx="8943906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29388" y="2071678"/>
            <a:ext cx="264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Obtained from Gauss’ law or boundary condition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16200000" flipV="1">
            <a:off x="7893867" y="2750339"/>
            <a:ext cx="357190" cy="1428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Lines at Conductor Boundary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0166" y="6000768"/>
            <a:ext cx="6357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At conductor boundary, E field direction is always perpendicular to conductor surface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885" y="1752600"/>
            <a:ext cx="6192231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43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6" r="-5306"/>
          <a:stretch>
            <a:fillRect/>
          </a:stretch>
        </p:blipFill>
        <p:spPr>
          <a:xfrm>
            <a:off x="-304800" y="762000"/>
            <a:ext cx="9601200" cy="5294119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44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91" r="-5391"/>
          <a:stretch>
            <a:fillRect/>
          </a:stretch>
        </p:blipFill>
        <p:spPr>
          <a:xfrm>
            <a:off x="-152400" y="838200"/>
            <a:ext cx="9397139" cy="5181600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80" y="2128839"/>
            <a:ext cx="4860120" cy="114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038600"/>
            <a:ext cx="4724400" cy="77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1" y="1828799"/>
            <a:ext cx="4116372" cy="342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Distributions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714488"/>
            <a:ext cx="3038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Volume charge density: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048000"/>
            <a:ext cx="327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Total Charge in a Volume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572000"/>
            <a:ext cx="4371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Surface and Line Charge Densities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26377"/>
            <a:ext cx="3279775" cy="555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581400"/>
            <a:ext cx="2328862" cy="903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5105400"/>
            <a:ext cx="315208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1" y="5937822"/>
            <a:ext cx="3047999" cy="54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1524000"/>
            <a:ext cx="3657600" cy="527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1600200"/>
            <a:ext cx="3529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any two-conductor configuration: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3276600"/>
            <a:ext cx="164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any resistor: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1" y="1981200"/>
            <a:ext cx="2362200" cy="1235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695898"/>
            <a:ext cx="4561912" cy="293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1" y="1828799"/>
            <a:ext cx="4116372" cy="342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143240" y="241672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Generalized form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5257800" cy="695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376080"/>
            <a:ext cx="4983416" cy="348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3457" y="762000"/>
            <a:ext cx="6008543" cy="2616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5334000" cy="735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438400"/>
            <a:ext cx="4426258" cy="431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9" y="914401"/>
            <a:ext cx="6096001" cy="1966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2400" y="1981200"/>
            <a:ext cx="321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of Gauss’s law gives: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8718" y="38862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 is total charge on the inside of outer cylinder, and –Q is on the outside surface of inner cylinder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Electrostatic Potential Energy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5491" y="3357562"/>
            <a:ext cx="3927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Electrostatic potential energy density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75508" y="5129235"/>
            <a:ext cx="4677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Total electrostatic energy stored in a volume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2434" y="4813000"/>
            <a:ext cx="3080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Energy stored in a capacitor</a:t>
            </a:r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3638" y="3862020"/>
            <a:ext cx="3584576" cy="70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1308" y="5586435"/>
            <a:ext cx="318463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5346400"/>
            <a:ext cx="3271838" cy="65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52547" y="1828797"/>
            <a:ext cx="9048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472" y="2686053"/>
            <a:ext cx="26860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8596" y="3400433"/>
            <a:ext cx="29718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0" y="2214554"/>
            <a:ext cx="533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4572000" y="1643050"/>
            <a:ext cx="328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parallel-plate capacitor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4889384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 method simplifies calculation for 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i="1" dirty="0">
                <a:solidFill>
                  <a:srgbClr val="FF0000"/>
                </a:solidFill>
              </a:rPr>
              <a:t>V</a:t>
            </a:r>
            <a:r>
              <a:rPr lang="en-US" dirty="0">
                <a:solidFill>
                  <a:srgbClr val="FF0000"/>
                </a:solidFill>
              </a:rPr>
              <a:t> due to charges near conducting planes.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/>
              <a:t>For each charge </a:t>
            </a:r>
            <a:r>
              <a:rPr lang="en-US" i="1" dirty="0"/>
              <a:t>Q</a:t>
            </a:r>
            <a:r>
              <a:rPr lang="en-US" dirty="0"/>
              <a:t>, add an image charge –</a:t>
            </a:r>
            <a:r>
              <a:rPr lang="en-US" i="1" dirty="0"/>
              <a:t>Q</a:t>
            </a:r>
          </a:p>
          <a:p>
            <a:pPr marL="342900" indent="-342900">
              <a:buAutoNum type="arabicPeriod"/>
            </a:pPr>
            <a:r>
              <a:rPr lang="en-US" dirty="0"/>
              <a:t>Remove conducting plane</a:t>
            </a:r>
          </a:p>
          <a:p>
            <a:pPr marL="342900" indent="-342900">
              <a:buAutoNum type="arabicPeriod"/>
            </a:pPr>
            <a:r>
              <a:rPr lang="en-US" dirty="0"/>
              <a:t>Calculate field due to all charges</a:t>
            </a:r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89" y="2047884"/>
            <a:ext cx="906622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0926" r="57135" b="37143"/>
          <a:stretch/>
        </p:blipFill>
        <p:spPr bwMode="auto">
          <a:xfrm>
            <a:off x="5638800" y="4889384"/>
            <a:ext cx="2895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296564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296564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684753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6684753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9845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845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2131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72131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41721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7441721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736457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7736457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117457" y="5803784"/>
            <a:ext cx="152400" cy="152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8117457" y="5879984"/>
            <a:ext cx="152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72132" y="1500174"/>
            <a:ext cx="32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Only valid for the region above conductor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76200"/>
            <a:ext cx="527964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2052" y="3652837"/>
            <a:ext cx="5151948" cy="320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7900" y="76200"/>
            <a:ext cx="4648200" cy="2008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922" y="2049720"/>
            <a:ext cx="8092157" cy="480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71800"/>
            <a:ext cx="3668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surface with any orientation: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638800"/>
            <a:ext cx="3124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J</a:t>
            </a:r>
            <a:r>
              <a:rPr lang="en-US" sz="2000" dirty="0">
                <a:solidFill>
                  <a:srgbClr val="FF0000"/>
                </a:solidFill>
              </a:rPr>
              <a:t> is called the current density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62542"/>
            <a:ext cx="4560888" cy="865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352800"/>
            <a:ext cx="4572000" cy="213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64087" y="609600"/>
            <a:ext cx="4079913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6" cstate="print"/>
          <a:srcRect l="21980" t="2102" r="22222" b="46618"/>
          <a:stretch/>
        </p:blipFill>
        <p:spPr bwMode="auto">
          <a:xfrm>
            <a:off x="5846743" y="4800600"/>
            <a:ext cx="2514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658074" y="4855953"/>
            <a:ext cx="2056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 current density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1472" y="6182045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current density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3786182" y="6215082"/>
          <a:ext cx="11445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公式" r:id="rId7" imgW="571320" imgH="228600" progId="Equation.3">
                  <p:embed/>
                </p:oleObj>
              </mc:Choice>
              <mc:Fallback>
                <p:oleObj name="公式" r:id="rId7" imgW="57132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2" y="6215082"/>
                        <a:ext cx="1144587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470540" y="6000768"/>
          <a:ext cx="12446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公式" r:id="rId9" imgW="622080" imgH="368280" progId="Equation.3">
                  <p:embed/>
                </p:oleObj>
              </mc:Choice>
              <mc:Fallback>
                <p:oleObj name="公式" r:id="rId9" imgW="622080" imgH="3682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0540" y="6000768"/>
                        <a:ext cx="12446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471C17C-4C0C-4B7D-9234-EC84D6A6B1AD}"/>
              </a:ext>
            </a:extLst>
          </p:cNvPr>
          <p:cNvCxnSpPr>
            <a:cxnSpLocks/>
          </p:cNvCxnSpPr>
          <p:nvPr/>
        </p:nvCxnSpPr>
        <p:spPr>
          <a:xfrm flipV="1">
            <a:off x="1835696" y="4941168"/>
            <a:ext cx="360040" cy="2542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2">
            <a:extLst>
              <a:ext uri="{FF2B5EF4-FFF2-40B4-BE49-F238E27FC236}">
                <a16:creationId xmlns:a16="http://schemas.microsoft.com/office/drawing/2014/main" id="{886ED3D6-F268-4940-B666-7B1ACF6FAA56}"/>
              </a:ext>
            </a:extLst>
          </p:cNvPr>
          <p:cNvSpPr txBox="1"/>
          <p:nvPr/>
        </p:nvSpPr>
        <p:spPr>
          <a:xfrm>
            <a:off x="2162728" y="4710558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Charge velocity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586" y="4800600"/>
            <a:ext cx="4200414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Coulomb’s Law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752600"/>
            <a:ext cx="419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Electric field at point P due to single charge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200400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Electric force on a test charge placed at </a:t>
            </a:r>
            <a:r>
              <a:rPr lang="en-US" i="1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4419600"/>
            <a:ext cx="217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Electric flux density 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133600"/>
            <a:ext cx="2743200" cy="60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657601"/>
            <a:ext cx="1752600" cy="39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4755352"/>
            <a:ext cx="4495800" cy="913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91466" y="1600200"/>
            <a:ext cx="3269643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886200" y="4648200"/>
            <a:ext cx="4724400" cy="11430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Field Due to 2 Charges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48" y="1676400"/>
            <a:ext cx="463568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5227" y="1821271"/>
            <a:ext cx="4082573" cy="3512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3124200" cy="990600"/>
          </a:xfrm>
        </p:spPr>
        <p:txBody>
          <a:bodyPr>
            <a:normAutofit fontScale="90000"/>
          </a:bodyPr>
          <a:lstStyle/>
          <a:p>
            <a:r>
              <a:rPr lang="en-US" sz="3111" dirty="0">
                <a:solidFill>
                  <a:srgbClr val="FF0000"/>
                </a:solidFill>
              </a:rPr>
              <a:t>Electric Field due to Multiple Charges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6764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137487"/>
            <a:ext cx="4340225" cy="105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524000"/>
            <a:ext cx="4813394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5751" y="3733800"/>
            <a:ext cx="4128249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5374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Electric Field Due to Charge Distributions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3838" y="1611868"/>
            <a:ext cx="1633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Field due to: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005161"/>
            <a:ext cx="5279543" cy="1195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496619"/>
            <a:ext cx="3886200" cy="1149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4419600"/>
            <a:ext cx="4235319" cy="205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10326</TotalTime>
  <Words>585</Words>
  <Application>Microsoft Office PowerPoint</Application>
  <PresentationFormat>全屏显示(4:3)</PresentationFormat>
  <Paragraphs>113</Paragraphs>
  <Slides>46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6" baseType="lpstr">
      <vt:lpstr>华文仿宋</vt:lpstr>
      <vt:lpstr>Calibri</vt:lpstr>
      <vt:lpstr>Cambria Math</vt:lpstr>
      <vt:lpstr>Symbol</vt:lpstr>
      <vt:lpstr>Times New Roman</vt:lpstr>
      <vt:lpstr>Tw Cen MT</vt:lpstr>
      <vt:lpstr>Wingdings</vt:lpstr>
      <vt:lpstr>Wingdings 2</vt:lpstr>
      <vt:lpstr>Median</vt:lpstr>
      <vt:lpstr>公式</vt:lpstr>
      <vt:lpstr>4. Electrostatics</vt:lpstr>
      <vt:lpstr>Chapter 4 Overview</vt:lpstr>
      <vt:lpstr>Maxwell’s Equations</vt:lpstr>
      <vt:lpstr>Charge Distributions</vt:lpstr>
      <vt:lpstr>Current Density</vt:lpstr>
      <vt:lpstr>Coulomb’s Law</vt:lpstr>
      <vt:lpstr>Electric Field Due to 2 Charges</vt:lpstr>
      <vt:lpstr>Electric Field due to Multiple Charges </vt:lpstr>
      <vt:lpstr>Electric Field Due to Charge Distributions</vt:lpstr>
      <vt:lpstr>PowerPoint 演示文稿</vt:lpstr>
      <vt:lpstr>PowerPoint 演示文稿</vt:lpstr>
      <vt:lpstr>PowerPoint 演示文稿</vt:lpstr>
      <vt:lpstr>Example 4-5 cont.</vt:lpstr>
      <vt:lpstr>Gauss’s Law</vt:lpstr>
      <vt:lpstr>Applying Gauss’s Law</vt:lpstr>
      <vt:lpstr>Electric Scalar Potential</vt:lpstr>
      <vt:lpstr>Electric Scalar Potential</vt:lpstr>
      <vt:lpstr>Electric Potential Due to Charges</vt:lpstr>
      <vt:lpstr>Relating E to V</vt:lpstr>
      <vt:lpstr>PowerPoint 演示文稿</vt:lpstr>
      <vt:lpstr>PowerPoint 演示文稿</vt:lpstr>
      <vt:lpstr>Poisson’s &amp; Laplace’s Equations</vt:lpstr>
      <vt:lpstr>Conduction Current</vt:lpstr>
      <vt:lpstr>Conductivity</vt:lpstr>
      <vt:lpstr>Resistance</vt:lpstr>
      <vt:lpstr>PowerPoint 演示文稿</vt:lpstr>
      <vt:lpstr>Joule’s Law</vt:lpstr>
      <vt:lpstr>Dielectric Materials</vt:lpstr>
      <vt:lpstr>Electric Breakdown</vt:lpstr>
      <vt:lpstr>Boundary Conditions</vt:lpstr>
      <vt:lpstr>Cont.</vt:lpstr>
      <vt:lpstr>What about Volume Charge Density</vt:lpstr>
      <vt:lpstr>PowerPoint 演示文稿</vt:lpstr>
      <vt:lpstr>Summary of Boundary Conditions</vt:lpstr>
      <vt:lpstr>Conductors</vt:lpstr>
      <vt:lpstr>Field Lines at Conductor Boundary</vt:lpstr>
      <vt:lpstr>PowerPoint 演示文稿</vt:lpstr>
      <vt:lpstr>PowerPoint 演示文稿</vt:lpstr>
      <vt:lpstr>Capacitance</vt:lpstr>
      <vt:lpstr>Capacitance</vt:lpstr>
      <vt:lpstr>PowerPoint 演示文稿</vt:lpstr>
      <vt:lpstr>PowerPoint 演示文稿</vt:lpstr>
      <vt:lpstr>Electrostatic Potential Energy</vt:lpstr>
      <vt:lpstr>Image Method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user</cp:lastModifiedBy>
  <cp:revision>220</cp:revision>
  <cp:lastPrinted>2009-09-17T21:51:49Z</cp:lastPrinted>
  <dcterms:created xsi:type="dcterms:W3CDTF">2010-03-25T20:22:05Z</dcterms:created>
  <dcterms:modified xsi:type="dcterms:W3CDTF">2018-03-16T01:40:37Z</dcterms:modified>
</cp:coreProperties>
</file>